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39952"/>
            <a:ext cx="6062517" cy="89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6: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Repeat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(6)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indicated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14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970778"/>
            <a:ext cx="42041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1450" spc="14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10(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7119" y="2059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11605" y="2059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60625" y="2059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41879" y="2059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52215" y="2059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76726" y="2059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81779" y="2059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559" y="2170803"/>
            <a:ext cx="25263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10(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4587" y="225932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69160" y="225932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74214" y="225932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2369895"/>
            <a:ext cx="2026507" cy="698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1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 marL="0" marR="0">
              <a:lnSpc>
                <a:spcPts val="165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2952" y="24688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87399" y="24688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99867" y="2590538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29627" y="26788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68412" y="26788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2997820"/>
            <a:ext cx="12517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3">
                <a:solidFill>
                  <a:srgbClr val="00000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3209916"/>
            <a:ext cx="18284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51100" y="3209916"/>
            <a:ext cx="1765744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  <a:p>
            <a:pPr marL="7620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900" spc="30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900" spc="2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900" spc="34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15327" y="329818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20444" y="329818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44549" y="329818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3559" y="3419847"/>
            <a:ext cx="248341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10(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226303" y="3408782"/>
            <a:ext cx="127106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14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77227" y="35081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96644" y="35081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30679" y="35081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936114" y="35081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3618686"/>
            <a:ext cx="231953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62952" y="37180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287399" y="37180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3559" y="3828618"/>
            <a:ext cx="133969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400544" y="3839329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43902" y="392760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73162" y="392760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3559" y="4049132"/>
            <a:ext cx="74444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simultaneously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Grammer's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rule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matrix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inv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ers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4249157"/>
            <a:ext cx="18251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currents,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3559" y="4438852"/>
            <a:ext cx="163753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1A,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43902" y="45378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354074" y="45378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01394" y="4687688"/>
            <a:ext cx="113153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1A,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923432" y="4687688"/>
            <a:ext cx="114558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546036" y="4687688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87488" y="4687688"/>
            <a:ext cx="1332954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0A</a:t>
            </a:r>
          </a:p>
          <a:p>
            <a:pPr marL="63046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900" spc="1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900" spc="1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58544" y="47759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354074" y="47759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985135" y="47759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328415" y="47759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3559" y="5097771"/>
            <a:ext cx="7200380" cy="686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5">
                <a:solidFill>
                  <a:srgbClr val="FF0000"/>
                </a:solidFill>
                <a:latin typeface="Times New Roman"/>
                <a:cs typeface="Times New Roman"/>
              </a:rPr>
              <a:t>Note:-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paths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different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different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depend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paths.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3559" y="5715737"/>
            <a:ext cx="6062517" cy="89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7: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Repeat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(6)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indicated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(1):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3559" y="6337038"/>
            <a:ext cx="185347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087119" y="64253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11605" y="64253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3559" y="6546841"/>
            <a:ext cx="209100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5(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19759" y="6635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68069" y="6635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411605" y="6635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878710" y="6635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355595" y="6635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3559" y="6746866"/>
            <a:ext cx="258165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5(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201737" y="68351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544955" y="68351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2069464" y="68351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3559" y="6946086"/>
            <a:ext cx="194040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1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762952" y="70450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201737" y="70450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43559" y="7155636"/>
            <a:ext cx="125328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2361641" y="716634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29627" y="72546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182687" y="72546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43559" y="7573757"/>
            <a:ext cx="12517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3">
                <a:solidFill>
                  <a:srgbClr val="00000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43559" y="7795632"/>
            <a:ext cx="180659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920996" y="7784567"/>
            <a:ext cx="1261791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087119" y="78839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411605" y="78839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735835" y="78839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43559" y="7996039"/>
            <a:ext cx="158554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619759" y="80843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010919" y="80843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421130" y="80843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850135" y="80843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543559" y="8205589"/>
            <a:ext cx="260427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5(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201737" y="82938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544955" y="82938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2031364" y="82938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2470150" y="82938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543559" y="8395156"/>
            <a:ext cx="202650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7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677227" y="84941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201737" y="84941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543559" y="8604706"/>
            <a:ext cx="125396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2317495" y="861541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743902" y="87036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1173162" y="87036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543559" y="8825221"/>
            <a:ext cx="74473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simultaneously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Grammer's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rule</a:t>
            </a:r>
            <a:r>
              <a:rPr sz="145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matrix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inv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ers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543559" y="9034898"/>
            <a:ext cx="18251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currents,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543559" y="9224467"/>
            <a:ext cx="1551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0A,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743902" y="93234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354074" y="93234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001394" y="9454570"/>
            <a:ext cx="14271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1A,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2956560" y="9454570"/>
            <a:ext cx="10549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4488534" y="9454570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5429986" y="9454570"/>
            <a:ext cx="1046921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0A</a:t>
            </a:r>
          </a:p>
          <a:p>
            <a:pPr marL="63398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900" spc="1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1058544" y="95428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1354074" y="95428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650110" y="95428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3013710" y="95428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3271265" y="95428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543559" y="9721270"/>
            <a:ext cx="51523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different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71</a:t>
            </a:r>
          </a:p>
        </p:txBody>
      </p:sp>
      <p:sp>
        <p:nvSpPr>
          <p:cNvPr id="1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77" y="1702280"/>
            <a:ext cx="4667529" cy="716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Connect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Thevenin's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228917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(7.6)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3599" y="2158496"/>
            <a:ext cx="780979" cy="639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78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-12">
                <a:solidFill>
                  <a:srgbClr val="000000"/>
                </a:solidFill>
                <a:latin typeface="EEJLFI+Cambria Math"/>
                <a:cs typeface="EEJLFI+Cambria Math"/>
              </a:rPr>
              <a:t>푉</a:t>
            </a:r>
            <a:r>
              <a:rPr sz="1400" spc="112" baseline="-27272">
                <a:solidFill>
                  <a:srgbClr val="000000"/>
                </a:solidFill>
                <a:latin typeface="EEJLFI+Cambria Math"/>
                <a:cs typeface="EEJLFI+Cambria Math"/>
              </a:rPr>
              <a:t>푇ℎ</a:t>
            </a:r>
          </a:p>
          <a:p>
            <a:pPr marL="0" marR="0">
              <a:lnSpc>
                <a:spcPts val="1318"/>
              </a:lnSpc>
              <a:spcBef>
                <a:spcPts val="266"/>
              </a:spcBef>
              <a:spcAft>
                <a:spcPct val="0"/>
              </a:spcAft>
            </a:pPr>
            <a:r>
              <a:rPr sz="1100" spc="51">
                <a:solidFill>
                  <a:srgbClr val="000000"/>
                </a:solidFill>
                <a:latin typeface="EEJLFI+Cambria Math"/>
                <a:cs typeface="EEJLFI+Cambria Math"/>
              </a:rPr>
              <a:t>푅</a:t>
            </a:r>
            <a:r>
              <a:rPr sz="1400" spc="110" baseline="-27272">
                <a:solidFill>
                  <a:srgbClr val="000000"/>
                </a:solidFill>
                <a:latin typeface="EEJLFI+Cambria Math"/>
                <a:cs typeface="EEJLFI+Cambria Math"/>
              </a:rPr>
              <a:t>푇ℎ</a:t>
            </a:r>
            <a:r>
              <a:rPr sz="1400" spc="-236" baseline="-27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-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 spc="49">
                <a:solidFill>
                  <a:srgbClr val="000000"/>
                </a:solidFill>
                <a:latin typeface="EEJLFI+Cambria Math"/>
                <a:cs typeface="EEJLFI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EEJLFI+Cambria Math"/>
                <a:cs typeface="EEJLFI+Cambria Math"/>
              </a:rPr>
              <a:t>퐿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9395" y="2158496"/>
            <a:ext cx="288661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9019" y="2256781"/>
            <a:ext cx="497847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5715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93264" y="2239805"/>
            <a:ext cx="417786" cy="526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17775" y="2239805"/>
            <a:ext cx="926896" cy="502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6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2.25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65095" y="2387349"/>
            <a:ext cx="517261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66">
                <a:solidFill>
                  <a:srgbClr val="000000"/>
                </a:solidFill>
                <a:latin typeface="Cambria Math"/>
                <a:cs typeface="Cambria Math"/>
              </a:rPr>
              <a:t>3+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 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88634" y="2723888"/>
            <a:ext cx="11758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(7.6)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9127" y="3448422"/>
            <a:ext cx="470584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7">
                <a:solidFill>
                  <a:srgbClr val="7030A0"/>
                </a:solidFill>
                <a:latin typeface="Times New Roman"/>
                <a:cs typeface="Times New Roman"/>
              </a:rPr>
              <a:t>H.W.:-</a:t>
            </a:r>
            <a:r>
              <a:rPr sz="1450" b="1" spc="18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Mesh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559" y="4420988"/>
            <a:ext cx="4536878" cy="88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30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20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79109" y="5193021"/>
            <a:ext cx="11758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(7.6)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2477" y="5696811"/>
            <a:ext cx="7164939" cy="902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source,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turn-off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all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</a:p>
          <a:p>
            <a:pPr marL="228917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=1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V)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ro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ss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b,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</a:p>
          <a:p>
            <a:pPr marL="2289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i="1" spc="-2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igure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01394" y="6680191"/>
            <a:ext cx="171043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b="1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b="1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0000"/>
                </a:solidFill>
                <a:latin typeface="Times New Roman"/>
                <a:cs typeface="Times New Roman"/>
              </a:rPr>
              <a:t>analysis,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1394" y="7039976"/>
            <a:ext cx="21048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super</a:t>
            </a:r>
            <a:r>
              <a:rPr sz="1450" u="sng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u="sng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63599" y="7404854"/>
            <a:ext cx="1158684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1.5I</a:t>
            </a:r>
          </a:p>
          <a:p>
            <a:pPr marL="877696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252215" y="7404854"/>
            <a:ext cx="689323" cy="839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0" marR="0">
              <a:lnSpc>
                <a:spcPts val="1580"/>
              </a:lnSpc>
              <a:spcBef>
                <a:spcPts val="1221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11471" y="7404854"/>
            <a:ext cx="116654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(7.7</a:t>
            </a:r>
            <a:r>
              <a:rPr sz="1450" b="1" spc="-33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21130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16785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91869" y="7767057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1047" y="7767057"/>
            <a:ext cx="696738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01394" y="8129389"/>
            <a:ext cx="30395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01394" y="8491592"/>
            <a:ext cx="962659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-10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-0.5I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14116" y="849159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01394" y="9216128"/>
            <a:ext cx="19777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3I</a:t>
            </a:r>
            <a:r>
              <a:rPr sz="145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4(I</a:t>
            </a:r>
            <a:r>
              <a:rPr sz="145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44587" y="930440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44955" y="930440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02789" y="930440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298445" y="930440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01394" y="9567684"/>
            <a:ext cx="173992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EEJLFI+Cambria Math"/>
                <a:cs typeface="EEJLFI+Cambria Math"/>
              </a:rPr>
              <a:t>∴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7I</a:t>
            </a:r>
            <a:r>
              <a:rPr sz="145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258612" y="9578395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44549" y="96666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45360" y="96666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26614" y="96666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80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0860" y="1751869"/>
            <a:ext cx="1824348" cy="718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8"/>
              </a:lnSpc>
              <a:spcBef>
                <a:spcPct val="0"/>
              </a:spcBef>
              <a:spcAft>
                <a:spcPct val="0"/>
              </a:spcAft>
            </a:pPr>
            <a:r>
              <a:rPr sz="2050" i="1" strike="sngStrike">
                <a:solidFill>
                  <a:srgbClr val="7030A0"/>
                </a:solidFill>
                <a:latin typeface="AAJUBF+Harlow Solid Italic,Italic"/>
                <a:cs typeface="AAJUBF+Harlow Solid Italic,Italic"/>
              </a:rPr>
              <a:t>Home</a:t>
            </a:r>
            <a:r>
              <a:rPr sz="2050" i="1" strike="sngStrike" spc="-37">
                <a:solidFill>
                  <a:srgbClr val="7030A0"/>
                </a:solidFill>
                <a:latin typeface="AAJUBF+Harlow Solid Italic,Italic"/>
                <a:cs typeface="AAJUBF+Harlow Solid Italic,Italic"/>
              </a:rPr>
              <a:t> </a:t>
            </a:r>
            <a:r>
              <a:rPr sz="2050" i="1" strike="sngStrike" spc="-25">
                <a:solidFill>
                  <a:srgbClr val="7030A0"/>
                </a:solidFill>
                <a:latin typeface="AAJUBF+Harlow Solid Italic,Italic"/>
                <a:cs typeface="AAJUBF+Harlow Solid Italic,Italic"/>
              </a:rPr>
              <a:t>Work</a:t>
            </a:r>
            <a:r>
              <a:rPr sz="2050" i="1">
                <a:solidFill>
                  <a:srgbClr val="7030A0"/>
                </a:solidFill>
                <a:latin typeface="AAJUBF+Harlow Solid Italic,Italic"/>
                <a:cs typeface="AAJUBF+Harlow Solid Italic,Italic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685788"/>
            <a:ext cx="7046737" cy="705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7030A0"/>
                </a:solidFill>
                <a:latin typeface="Times New Roman"/>
                <a:cs typeface="Times New Roman"/>
              </a:rPr>
              <a:t>H.W.(1):</a:t>
            </a:r>
            <a:r>
              <a:rPr sz="1450" b="1" spc="-79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725"/>
              </a:lnSpc>
              <a:spcBef>
                <a:spcPts val="57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16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90315" y="4953102"/>
            <a:ext cx="1271190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7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16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0454" y="1334037"/>
            <a:ext cx="2289081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 spc="-10">
                <a:solidFill>
                  <a:srgbClr val="FF0000"/>
                </a:solidFill>
                <a:latin typeface="Rockwell"/>
                <a:cs typeface="Rockwell"/>
              </a:rPr>
              <a:t>Superposition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4852" y="1451922"/>
            <a:ext cx="1236076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AVLEHM+Harlow Solid Italic,Italic"/>
                <a:cs typeface="AVLEHM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AVLEHM+Harlow Solid Italic,Italic"/>
                <a:cs typeface="AVLEHM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AVLEHM+Harlow Solid Italic,Italic"/>
                <a:cs typeface="AVLEHM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AVLEHM+Harlow Solid Italic,Italic"/>
                <a:cs typeface="AVLEHM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AVLEHM+Harlow Solid Italic,Italic"/>
                <a:cs typeface="AVLEHM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AVLEHM+Harlow Solid Italic,Italic"/>
                <a:cs typeface="AVLEHM+Harlow Solid Italic,Italic"/>
              </a:rPr>
              <a:t> </a:t>
            </a:r>
            <a:r>
              <a:rPr sz="1600" i="1" spc="14">
                <a:solidFill>
                  <a:srgbClr val="FF0000"/>
                </a:solidFill>
                <a:latin typeface="AVLEHM+Harlow Solid Italic,Italic"/>
                <a:cs typeface="AVLEHM+Harlow Solid Italic,Italic"/>
              </a:rPr>
              <a:t>(6)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056503"/>
            <a:ext cx="7460026" cy="1077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sources,</a:t>
            </a:r>
            <a:r>
              <a:rPr sz="145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specific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(vo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current)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contribut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</a:p>
          <a:p>
            <a:pPr marL="0" marR="0">
              <a:lnSpc>
                <a:spcPts val="150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add</a:t>
            </a:r>
            <a:r>
              <a:rPr sz="14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them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up.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latter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approach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 spc="-18">
                <a:solidFill>
                  <a:srgbClr val="FF0000"/>
                </a:solidFill>
                <a:latin typeface="Times New Roman"/>
                <a:cs typeface="Times New Roman"/>
              </a:rPr>
              <a:t>superposition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876288"/>
            <a:ext cx="45919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id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ea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superposit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rests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linearity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property.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0102" y="3296022"/>
            <a:ext cx="6822254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9E7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9E70"/>
                </a:solidFill>
                <a:latin typeface="Times New Roman"/>
                <a:cs typeface="Times New Roman"/>
              </a:rPr>
              <a:t>uperpos</a:t>
            </a:r>
            <a:r>
              <a:rPr sz="1450" spc="-328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9E7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9E70"/>
                </a:solidFill>
                <a:latin typeface="Times New Roman"/>
                <a:cs typeface="Times New Roman"/>
              </a:rPr>
              <a:t>ion</a:t>
            </a:r>
            <a:r>
              <a:rPr sz="1450" spc="160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princip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  <a:r>
              <a:rPr sz="145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through)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algebraic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ltages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through)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alone.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9759" y="4387259"/>
            <a:ext cx="6851775" cy="67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18">
                <a:solidFill>
                  <a:srgbClr val="003AA7"/>
                </a:solidFill>
                <a:latin typeface="Arial"/>
                <a:cs typeface="Arial"/>
              </a:rPr>
              <a:t>Steps</a:t>
            </a:r>
            <a:r>
              <a:rPr sz="1450" b="1" u="sng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33">
                <a:solidFill>
                  <a:srgbClr val="003AA7"/>
                </a:solidFill>
                <a:latin typeface="Arial"/>
                <a:cs typeface="Arial"/>
              </a:rPr>
              <a:t>to</a:t>
            </a:r>
            <a:r>
              <a:rPr sz="1450" b="1" u="sng" spc="18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37">
                <a:solidFill>
                  <a:srgbClr val="003AA7"/>
                </a:solidFill>
                <a:latin typeface="Arial"/>
                <a:cs typeface="Arial"/>
              </a:rPr>
              <a:t>Apply</a:t>
            </a:r>
            <a:r>
              <a:rPr sz="1450" b="1" u="sng" spc="-49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25">
                <a:solidFill>
                  <a:srgbClr val="003AA7"/>
                </a:solidFill>
                <a:latin typeface="Arial"/>
                <a:cs typeface="Arial"/>
              </a:rPr>
              <a:t>Superposition</a:t>
            </a:r>
            <a:r>
              <a:rPr sz="1450" b="1" u="sng" spc="10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23">
                <a:solidFill>
                  <a:srgbClr val="003AA7"/>
                </a:solidFill>
                <a:latin typeface="Arial"/>
                <a:cs typeface="Arial"/>
              </a:rPr>
              <a:t>Principle:</a:t>
            </a:r>
          </a:p>
          <a:p>
            <a:pPr marL="0" marR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(where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sources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9759" y="4887967"/>
            <a:ext cx="6882189" cy="1401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5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except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  <a:r>
              <a:rPr sz="145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</a:p>
          <a:p>
            <a:pPr marL="0" marR="0">
              <a:lnSpc>
                <a:spcPts val="1580"/>
              </a:lnSpc>
              <a:spcBef>
                <a:spcPts val="821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(voltage</a:t>
            </a:r>
            <a:r>
              <a:rPr sz="145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current)</a:t>
            </a:r>
            <a:r>
              <a:rPr sz="145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5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  <a:r>
              <a:rPr sz="145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techniques</a:t>
            </a:r>
            <a:r>
              <a:rPr sz="145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discussed</a:t>
            </a:r>
          </a:p>
          <a:p>
            <a:pPr marL="0" marR="0">
              <a:lnSpc>
                <a:spcPts val="1580"/>
              </a:lnSpc>
              <a:spcBef>
                <a:spcPts val="897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2">
                <a:solidFill>
                  <a:srgbClr val="000000"/>
                </a:solidFill>
                <a:latin typeface="Times New Roman"/>
                <a:cs typeface="Times New Roman"/>
              </a:rPr>
              <a:t>Ohm's</a:t>
            </a:r>
            <a:r>
              <a:rPr sz="1450" i="1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0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5">
                <a:solidFill>
                  <a:srgbClr val="000000"/>
                </a:solidFill>
                <a:latin typeface="Times New Roman"/>
                <a:cs typeface="Times New Roman"/>
              </a:rPr>
              <a:t>Kirchhoff's</a:t>
            </a:r>
            <a:r>
              <a:rPr sz="1450" i="1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laws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7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i="1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transformations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</a:p>
          <a:p>
            <a:pPr marL="0" marR="0">
              <a:lnSpc>
                <a:spcPts val="1580"/>
              </a:lnSpc>
              <a:spcBef>
                <a:spcPts val="821"/>
              </a:spcBef>
              <a:spcAft>
                <a:spcPct val="0"/>
              </a:spcAft>
            </a:pPr>
            <a:r>
              <a:rPr sz="1450" i="1" spc="-2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i="1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0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i="1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9759" y="6117582"/>
            <a:ext cx="6866107" cy="78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0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intact</a:t>
            </a:r>
            <a:r>
              <a:rPr sz="145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(don't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off)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controlled</a:t>
            </a:r>
          </a:p>
          <a:p>
            <a:pPr marL="0" marR="0">
              <a:lnSpc>
                <a:spcPts val="1580"/>
              </a:lnSpc>
              <a:spcBef>
                <a:spcPts val="822"/>
              </a:spcBef>
              <a:spcAft>
                <a:spcPct val="0"/>
              </a:spcAft>
            </a:pP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variab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les.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9759" y="6727816"/>
            <a:ext cx="6878103" cy="109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Repeat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5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  <a:p>
            <a:pPr marL="0" marR="0">
              <a:lnSpc>
                <a:spcPts val="1580"/>
              </a:lnSpc>
              <a:spcBef>
                <a:spcPts val="897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45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ibut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adding</a:t>
            </a:r>
            <a:r>
              <a:rPr sz="145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algebraically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contributions</a:t>
            </a:r>
            <a:r>
              <a:rPr sz="145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80"/>
              </a:lnSpc>
              <a:spcBef>
                <a:spcPts val="822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7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559" y="8043664"/>
            <a:ext cx="7462466" cy="1506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superposit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6">
                <a:solidFill>
                  <a:srgbClr val="000000"/>
                </a:solidFill>
                <a:latin typeface="Times New Roman"/>
                <a:cs typeface="Times New Roman"/>
              </a:rPr>
              <a:t>help</a:t>
            </a:r>
            <a:r>
              <a:rPr sz="145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reduce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simpler</a:t>
            </a:r>
            <a:r>
              <a:rPr sz="145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uits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replacement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sources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5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circuits.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superposit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based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linearity.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reason,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applic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able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effect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depends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square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5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lue</a:t>
            </a:r>
            <a:r>
              <a:rPr sz="145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needed,</a:t>
            </a:r>
            <a:r>
              <a:rPr sz="145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across)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calculat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superposition.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73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4134948" cy="896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9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superposition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theorem,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</a:p>
          <a:p>
            <a:pPr marL="0" marR="0">
              <a:lnSpc>
                <a:spcPts val="1727"/>
              </a:lnSpc>
              <a:spcBef>
                <a:spcPts val="59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B050"/>
                </a:solidFill>
                <a:latin typeface="Times New Roman"/>
                <a:cs typeface="Times New Roman"/>
              </a:rPr>
              <a:t>(6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78703" y="2380606"/>
            <a:ext cx="11761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(6.1</a:t>
            </a:r>
            <a:r>
              <a:rPr sz="1450" b="1" spc="-33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790563"/>
            <a:ext cx="7457007" cy="71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(10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V)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open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84170" y="3369440"/>
            <a:ext cx="295777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66110" y="3369440"/>
            <a:ext cx="295777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3467472"/>
            <a:ext cx="1766690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5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spc="18" baseline="-15517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78989" y="346747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79954" y="346747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31770" y="3598040"/>
            <a:ext cx="538394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67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total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13304" y="3598040"/>
            <a:ext cx="988741" cy="39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100" spc="503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-1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100" spc="503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-1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  <a:p>
            <a:pPr marL="724916" marR="0">
              <a:lnSpc>
                <a:spcPts val="1143"/>
              </a:lnSpc>
              <a:spcBef>
                <a:spcPts val="5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08554" y="365424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23641" y="365424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88920" y="3922272"/>
            <a:ext cx="736844" cy="60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29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</a:p>
          <a:p>
            <a:pPr marL="0" marR="0">
              <a:lnSpc>
                <a:spcPts val="1318"/>
              </a:lnSpc>
              <a:spcBef>
                <a:spcPts val="483"/>
              </a:spcBef>
              <a:spcAft>
                <a:spcPct val="0"/>
              </a:spcAft>
            </a:pPr>
            <a:r>
              <a:rPr sz="1100" spc="66">
                <a:solidFill>
                  <a:srgbClr val="000000"/>
                </a:solidFill>
                <a:latin typeface="Cambria Math"/>
                <a:cs typeface="Cambria Math"/>
              </a:rPr>
              <a:t>5+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 3</a:t>
            </a:r>
            <a:r>
              <a:rPr sz="1100" spc="4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55570" y="4020557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870454" y="4020557"/>
            <a:ext cx="6925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4417257"/>
            <a:ext cx="2539922" cy="52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FOBVW+Cambria Math"/>
                <a:cs typeface="GFOBVW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3">
                <a:solidFill>
                  <a:srgbClr val="000000"/>
                </a:solidFill>
                <a:latin typeface="GFOBVW+Cambria Math"/>
                <a:cs typeface="GFOBVW+Cambria Math"/>
              </a:rPr>
              <a:t>푣</a:t>
            </a:r>
            <a:r>
              <a:rPr sz="1400" spc="-280" baseline="-21761">
                <a:solidFill>
                  <a:srgbClr val="000000"/>
                </a:solidFill>
                <a:latin typeface="GFOBVW+Cambria Math"/>
                <a:cs typeface="GFOBVW+Cambria Math"/>
              </a:rPr>
              <a:t>표</a:t>
            </a:r>
            <a:r>
              <a:rPr sz="1400" baseline="36206">
                <a:solidFill>
                  <a:srgbClr val="000000"/>
                </a:solidFill>
                <a:latin typeface="GFOBVW+Cambria Math"/>
                <a:cs typeface="GFOBVW+Cambria Math"/>
              </a:rPr>
              <a:t>′</a:t>
            </a:r>
            <a:r>
              <a:rPr sz="1400" spc="232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9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02225" y="4440038"/>
            <a:ext cx="117581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(6.2)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5011792"/>
            <a:ext cx="7444388" cy="724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2)Let</a:t>
            </a:r>
            <a:r>
              <a:rPr sz="145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A)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</a:p>
          <a:p>
            <a:pPr marL="0" marR="0">
              <a:lnSpc>
                <a:spcPts val="1580"/>
              </a:lnSpc>
              <a:spcBef>
                <a:spcPts val="321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replacing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5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59" y="5622027"/>
            <a:ext cx="207393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divis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rule,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97735" y="5972873"/>
            <a:ext cx="426262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4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6087821"/>
            <a:ext cx="93976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10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0709" y="6186804"/>
            <a:ext cx="3048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R3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91869" y="6186804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77874" y="6220904"/>
            <a:ext cx="128780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250" spc="52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 (R</a:t>
            </a:r>
            <a:r>
              <a:rPr sz="1250" spc="513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250" spc="52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92174" y="628615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12035" y="628615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74620" y="628615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69464" y="656405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77874" y="6679005"/>
            <a:ext cx="672813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536825" y="6689716"/>
            <a:ext cx="6925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754885" y="6811708"/>
            <a:ext cx="94414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57">
                <a:solidFill>
                  <a:srgbClr val="000000"/>
                </a:solidFill>
                <a:latin typeface="Cambria Math"/>
                <a:cs typeface="Cambria Math"/>
              </a:rPr>
              <a:t>5+</a:t>
            </a:r>
            <a:r>
              <a:rPr sz="1250" spc="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41">
                <a:solidFill>
                  <a:srgbClr val="000000"/>
                </a:solidFill>
                <a:latin typeface="Cambria Math"/>
                <a:cs typeface="Cambria Math"/>
              </a:rPr>
              <a:t>(3+2)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7143567"/>
            <a:ext cx="2506948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FOBVW+Cambria Math"/>
                <a:cs typeface="GFOBVW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1">
                <a:solidFill>
                  <a:srgbClr val="000000"/>
                </a:solidFill>
                <a:latin typeface="GFOBVW+Cambria Math"/>
                <a:cs typeface="GFOBVW+Cambria Math"/>
              </a:rPr>
              <a:t>푣</a:t>
            </a:r>
            <a:r>
              <a:rPr sz="1400" spc="-20" baseline="36206">
                <a:solidFill>
                  <a:srgbClr val="000000"/>
                </a:solidFill>
                <a:latin typeface="GFOBVW+Cambria Math"/>
                <a:cs typeface="GFOBVW+Cambria Math"/>
              </a:rPr>
              <a:t>′′</a:t>
            </a:r>
            <a:r>
              <a:rPr sz="1400" spc="327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10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7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254878" y="7166347"/>
            <a:ext cx="11662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(6.3</a:t>
            </a:r>
            <a:r>
              <a:rPr sz="1450" b="1" spc="-3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82002" y="7248342"/>
            <a:ext cx="2469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GFOBVW+Cambria Math"/>
                <a:cs typeface="GFOBVW+Cambria Math"/>
              </a:rPr>
              <a:t>표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59230" y="7254620"/>
            <a:ext cx="3048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R3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3559" y="7505898"/>
            <a:ext cx="2472900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FOBVW+Cambria Math"/>
                <a:cs typeface="GFOBVW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1">
                <a:solidFill>
                  <a:srgbClr val="000000"/>
                </a:solidFill>
                <a:latin typeface="GFOBVW+Cambria Math"/>
                <a:cs typeface="GFOBVW+Cambria Math"/>
              </a:rPr>
              <a:t>푣</a:t>
            </a:r>
            <a:r>
              <a:rPr sz="1400" baseline="36206">
                <a:solidFill>
                  <a:srgbClr val="000000"/>
                </a:solidFill>
                <a:latin typeface="GFOBVW+Cambria Math"/>
                <a:cs typeface="GFOBVW+Cambria Math"/>
              </a:rPr>
              <a:t>′</a:t>
            </a:r>
            <a:r>
              <a:rPr sz="1400" spc="232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3">
                <a:solidFill>
                  <a:srgbClr val="000000"/>
                </a:solidFill>
                <a:latin typeface="GFOBVW+Cambria Math"/>
                <a:cs typeface="GFOBVW+Cambria Math"/>
              </a:rPr>
              <a:t>푣</a:t>
            </a:r>
            <a:r>
              <a:rPr sz="1400" spc="-20" baseline="36206">
                <a:solidFill>
                  <a:srgbClr val="000000"/>
                </a:solidFill>
                <a:latin typeface="GFOBVW+Cambria Math"/>
                <a:cs typeface="GFOBVW+Cambria Math"/>
              </a:rPr>
              <a:t>′′</a:t>
            </a:r>
            <a:r>
              <a:rPr sz="1400" spc="325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72477" y="76169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06169" y="7610673"/>
            <a:ext cx="2469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GFOBVW+Cambria Math"/>
                <a:cs typeface="GFOBVW+Cambria Math"/>
              </a:rPr>
              <a:t>표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68755" y="7610673"/>
            <a:ext cx="2469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GFOBVW+Cambria Math"/>
                <a:cs typeface="GFOBVW+Cambria Math"/>
              </a:rPr>
              <a:t>표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8243689"/>
            <a:ext cx="3820817" cy="70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9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superposition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i="1" spc="9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(6.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9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092700" y="9605429"/>
            <a:ext cx="1166287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7">
                <a:solidFill>
                  <a:srgbClr val="00B050"/>
                </a:solidFill>
                <a:latin typeface="Times New Roman"/>
                <a:cs typeface="Times New Roman"/>
              </a:rPr>
              <a:t>(6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74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551296"/>
            <a:ext cx="74479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1)Let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(20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V)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1856478"/>
            <a:ext cx="71650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open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4034" y="2150566"/>
            <a:ext cx="243200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5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46350" y="2138497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17775" y="2243525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9759" y="2472125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21130" y="2472125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4034" y="2502124"/>
            <a:ext cx="722878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2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KUOAS+Cambria Math"/>
                <a:cs typeface="TKUOAS+Cambria Math"/>
              </a:rPr>
              <a:t>−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0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35024" y="2502124"/>
            <a:ext cx="356796" cy="415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</a:p>
          <a:p>
            <a:pPr marL="86105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9759" y="2567375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77594" y="2562674"/>
            <a:ext cx="497276" cy="590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44955" y="2562674"/>
            <a:ext cx="653002" cy="590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TKUOAS+Cambria Math"/>
                <a:cs typeface="TKUOAS+Cambria Math"/>
              </a:rPr>
              <a:t>−</a:t>
            </a:r>
            <a:r>
              <a:rPr sz="175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07564" y="2586425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59660" y="2598876"/>
            <a:ext cx="87203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.1</a:t>
            </a: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5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78989" y="269158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86752" y="2740630"/>
            <a:ext cx="398710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10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73124" y="2740630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4034" y="2977585"/>
            <a:ext cx="1064612" cy="52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3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00" spc="-280" baseline="-21951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  <a:r>
              <a:rPr sz="1400" baseline="36206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  <a:r>
              <a:rPr sz="1400" spc="232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853" y="3323057"/>
            <a:ext cx="1176194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(6.</a:t>
            </a:r>
            <a:r>
              <a:rPr sz="1450" b="1" spc="18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3772654"/>
            <a:ext cx="7444388" cy="71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2)Let</a:t>
            </a:r>
            <a:r>
              <a:rPr sz="145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A)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replacing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5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4362652"/>
            <a:ext cx="247582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50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555875" y="4350201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KUOAS+Cambria Math"/>
                <a:cs typeface="TKUOAS+Cambria Math"/>
              </a:rPr>
              <a:t>′′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527300" y="4455357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77227" y="4703007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KUOAS+Cambria Math"/>
                <a:cs typeface="TKUOAS+Cambria Math"/>
              </a:rPr>
              <a:t>′′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11630" y="4703007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KUOAS+Cambria Math"/>
                <a:cs typeface="TKUOAS+Cambria Math"/>
              </a:rPr>
              <a:t>′′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1184" y="4733006"/>
            <a:ext cx="311497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25905" y="4733006"/>
            <a:ext cx="356415" cy="415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</a:p>
          <a:p>
            <a:pPr marL="85725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77227" y="479851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48677" y="4793429"/>
            <a:ext cx="917011" cy="590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TKUOAS+Cambria Math"/>
                <a:cs typeface="TKUOAS+Cambria Math"/>
              </a:rPr>
              <a:t>−</a:t>
            </a:r>
            <a:r>
              <a:rPr sz="175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750" spc="-7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7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783460" y="4793429"/>
            <a:ext cx="1297739" cy="53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TKUOAS+Cambria Math"/>
                <a:cs typeface="TKUOAS+Cambria Math"/>
              </a:rPr>
              <a:t>−</a:t>
            </a:r>
            <a:r>
              <a:rPr sz="17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spc="-20">
                <a:solidFill>
                  <a:srgbClr val="000000"/>
                </a:solidFill>
                <a:latin typeface="Times New Roman"/>
                <a:cs typeface="Times New Roman"/>
              </a:rPr>
              <a:t>0.1</a:t>
            </a:r>
            <a:r>
              <a:rPr sz="175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 baseline="30000">
                <a:solidFill>
                  <a:srgbClr val="000000"/>
                </a:solidFill>
                <a:latin typeface="TKUOAS+Cambria Math"/>
                <a:cs typeface="TKUOAS+Cambria Math"/>
              </a:rPr>
              <a:t>′′</a:t>
            </a:r>
          </a:p>
          <a:p>
            <a:pPr marL="534035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50" spc="8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pPr marL="61976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00709" y="4971385"/>
            <a:ext cx="398710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10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83055" y="4971385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3559" y="5217866"/>
            <a:ext cx="1189087" cy="52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3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00" spc="-280" baseline="-22641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  <a:r>
              <a:rPr sz="1400" spc="-20" baseline="36206">
                <a:solidFill>
                  <a:srgbClr val="000000"/>
                </a:solidFill>
                <a:latin typeface="TKUOAS+Cambria Math"/>
                <a:cs typeface="TKUOAS+Cambria Math"/>
              </a:rPr>
              <a:t>′′</a:t>
            </a:r>
            <a:r>
              <a:rPr sz="1400" spc="327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3559" y="5704021"/>
            <a:ext cx="2594295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1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00" baseline="36206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  <a:r>
              <a:rPr sz="1400" spc="532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3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00" spc="-20" baseline="36206">
                <a:solidFill>
                  <a:srgbClr val="000000"/>
                </a:solidFill>
                <a:latin typeface="TKUOAS+Cambria Math"/>
                <a:cs typeface="TKUOAS+Cambria Math"/>
              </a:rPr>
              <a:t>′′</a:t>
            </a:r>
            <a:r>
              <a:rPr sz="1400" spc="328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026025" y="5715737"/>
            <a:ext cx="1175812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(6.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72477" y="5815075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77594" y="5808796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78280" y="5808796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6258291"/>
            <a:ext cx="1849482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28">
                <a:solidFill>
                  <a:srgbClr val="7030A0"/>
                </a:solidFill>
                <a:latin typeface="Times New Roman"/>
                <a:cs typeface="Times New Roman"/>
              </a:rPr>
              <a:t>Alternative</a:t>
            </a:r>
            <a:r>
              <a:rPr sz="1450" b="1" u="sng" spc="7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b="1" u="sng" spc="-15">
                <a:solidFill>
                  <a:srgbClr val="7030A0"/>
                </a:solidFill>
                <a:latin typeface="Times New Roman"/>
                <a:cs typeface="Times New Roman"/>
              </a:rPr>
              <a:t>solution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3559" y="6613516"/>
            <a:ext cx="7443105" cy="71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1)Let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(20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V)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</a:p>
          <a:p>
            <a:pPr marL="0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open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3559" y="7204447"/>
            <a:ext cx="4599535" cy="982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transformation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(20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V)</a:t>
            </a:r>
            <a:r>
              <a:rPr sz="1450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42"/>
              </a:lnSpc>
              <a:spcBef>
                <a:spcPts val="359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7">
                <a:solidFill>
                  <a:srgbClr val="00B050"/>
                </a:solidFill>
                <a:latin typeface="Times New Roman"/>
                <a:cs typeface="Times New Roman"/>
              </a:rPr>
              <a:t>(6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7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58202" y="8041830"/>
            <a:ext cx="339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KUOAS+Cambria Math"/>
                <a:cs typeface="TKUOAS+Cambria Math"/>
              </a:rPr>
              <a:t>푉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230312" y="8041830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34719" y="8107082"/>
            <a:ext cx="261621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TKUOAS+Cambria Math"/>
                <a:cs typeface="TKUOAS+Cambria Math"/>
              </a:rPr>
              <a:t>푠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3559" y="8167489"/>
            <a:ext cx="53118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350" spc="6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087119" y="8167489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468755" y="8167489"/>
            <a:ext cx="69250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39152" y="8289480"/>
            <a:ext cx="804676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  <a:r>
              <a:rPr sz="1250" spc="145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3559" y="8634467"/>
            <a:ext cx="115893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KCL,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397753" y="8623402"/>
            <a:ext cx="1176194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(6.</a:t>
            </a:r>
            <a:r>
              <a:rPr sz="1450" b="1" spc="18">
                <a:solidFill>
                  <a:srgbClr val="00B050"/>
                </a:solidFill>
                <a:latin typeface="Calibri"/>
                <a:cs typeface="Calibri"/>
              </a:rPr>
              <a:t>7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260345" y="8945316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166110" y="8945316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184145" y="8984491"/>
            <a:ext cx="28726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089910" y="8984491"/>
            <a:ext cx="337365" cy="39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</a:p>
          <a:p>
            <a:pPr marL="76200" marR="0">
              <a:lnSpc>
                <a:spcPts val="1143"/>
              </a:lnSpc>
              <a:spcBef>
                <a:spcPts val="5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3559" y="9072067"/>
            <a:ext cx="188532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0.1</a:t>
            </a: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5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163637" y="9059743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260345" y="9040693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451100" y="9082778"/>
            <a:ext cx="874402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i="1" spc="-3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134744" y="916477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459230" y="9171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707260" y="9171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945639" y="91710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2184145" y="9213346"/>
            <a:ext cx="367772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128010" y="9213346"/>
            <a:ext cx="288661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630679" y="9440997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012314" y="9440997"/>
            <a:ext cx="2129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554480" y="9480363"/>
            <a:ext cx="28726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936114" y="9480363"/>
            <a:ext cx="28726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43559" y="9555614"/>
            <a:ext cx="1613236" cy="507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0.</a:t>
            </a:r>
            <a:r>
              <a:rPr sz="1450" spc="-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111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00" baseline="36206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  <a:r>
              <a:rPr sz="1400" spc="157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6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630679" y="9536564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2012314" y="9536564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2145664" y="9578395"/>
            <a:ext cx="3215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528695" y="9555614"/>
            <a:ext cx="1045309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KUOAS+Cambria Math"/>
                <a:cs typeface="TKUOAS+Cambria Math"/>
              </a:rPr>
              <a:t>∴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3">
                <a:solidFill>
                  <a:srgbClr val="000000"/>
                </a:solidFill>
                <a:latin typeface="TKUOAS+Cambria Math"/>
                <a:cs typeface="TKUOAS+Cambria Math"/>
              </a:rPr>
              <a:t>푣</a:t>
            </a:r>
            <a:r>
              <a:rPr sz="1400" baseline="36206">
                <a:solidFill>
                  <a:srgbClr val="000000"/>
                </a:solidFill>
                <a:latin typeface="TKUOAS+Cambria Math"/>
                <a:cs typeface="TKUOAS+Cambria Math"/>
              </a:rPr>
              <a:t>′</a:t>
            </a:r>
            <a:r>
              <a:rPr sz="1400" spc="154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277874" y="9660389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3757676" y="9660389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KUOAS+Cambria Math"/>
                <a:cs typeface="TKUOAS+Cambria Math"/>
              </a:rPr>
              <a:t>푥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544955" y="9708963"/>
            <a:ext cx="367772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974214" y="9708963"/>
            <a:ext cx="288661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75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44388" cy="724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2)Let</a:t>
            </a:r>
            <a:r>
              <a:rPr sz="145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A)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</a:p>
          <a:p>
            <a:pPr marL="0" marR="0">
              <a:lnSpc>
                <a:spcPts val="1580"/>
              </a:lnSpc>
              <a:spcBef>
                <a:spcPts val="321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replacing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5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942203"/>
            <a:ext cx="45756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transformation</a:t>
            </a:r>
            <a:r>
              <a:rPr sz="145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5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179395"/>
            <a:ext cx="459766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0.</a:t>
            </a:r>
            <a:r>
              <a:rPr sz="1450" spc="-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5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12720" y="2167072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84145" y="2272100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2428231"/>
            <a:ext cx="241531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figure.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2779851"/>
            <a:ext cx="1123183" cy="449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800989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7702" y="2878835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2819" y="2878835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2477" y="3151580"/>
            <a:ext cx="408841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80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(for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50128" y="3151226"/>
            <a:ext cx="117581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(6.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8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2477" y="3523436"/>
            <a:ext cx="790437" cy="514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0.</a:t>
            </a:r>
            <a:r>
              <a:rPr sz="1450" spc="-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111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baseline="-20689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49362" y="3511367"/>
            <a:ext cx="1262036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20" baseline="36206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  <a:r>
              <a:rPr sz="1400" spc="324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390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113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spc="-20" baseline="36206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64005" y="3534147"/>
            <a:ext cx="36501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0.4</a:t>
            </a:r>
            <a:r>
              <a:rPr sz="1450" spc="20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(for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45664" y="361614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3896479"/>
            <a:ext cx="151118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KVL,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4247971"/>
            <a:ext cx="1797273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-80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24i</a:t>
            </a:r>
            <a:r>
              <a:rPr sz="145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0.4</a:t>
            </a:r>
            <a:r>
              <a:rPr sz="1450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50" spc="8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26310" y="4235901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97735" y="4340676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97330" y="4598232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34719" y="4637281"/>
            <a:ext cx="828537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80</a:t>
            </a:r>
            <a:r>
              <a:rPr sz="1100">
                <a:solidFill>
                  <a:srgbClr val="000000"/>
                </a:solidFill>
                <a:latin typeface="TFQRHD+Cambria Math"/>
                <a:cs typeface="TFQRHD+Cambria Math"/>
              </a:rPr>
              <a:t>−</a:t>
            </a:r>
            <a:r>
              <a:rPr sz="1100" spc="44">
                <a:solidFill>
                  <a:srgbClr val="000000"/>
                </a:solidFill>
                <a:latin typeface="Cambria Math"/>
                <a:cs typeface="Cambria Math"/>
              </a:rPr>
              <a:t>0.4</a:t>
            </a:r>
            <a:r>
              <a:rPr sz="1100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baseline="-27272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4724856"/>
            <a:ext cx="61675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FQRHD+Cambria Math"/>
                <a:cs typeface="TFQRHD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sz="145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31915" y="4735567"/>
            <a:ext cx="699102" cy="915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38354" marR="0">
              <a:lnSpc>
                <a:spcPts val="1580"/>
              </a:lnSpc>
              <a:spcBef>
                <a:spcPts val="1821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82687" y="4866135"/>
            <a:ext cx="367772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24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3559" y="5151191"/>
            <a:ext cx="1788001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50" spc="8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4i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0.4</a:t>
            </a:r>
            <a:r>
              <a:rPr sz="1450" spc="113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spc="-20" baseline="36206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  <a:r>
              <a:rPr sz="1400" spc="325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15327" y="5151191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86752" y="5255966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40204" y="5255966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559" y="5536302"/>
            <a:ext cx="30345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equ.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equ.(2),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54112" y="5866201"/>
            <a:ext cx="823251" cy="41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80</a:t>
            </a:r>
            <a:r>
              <a:rPr sz="1100">
                <a:solidFill>
                  <a:srgbClr val="000000"/>
                </a:solidFill>
                <a:latin typeface="TFQRHD+Cambria Math"/>
                <a:cs typeface="TFQRHD+Cambria Math"/>
              </a:rPr>
              <a:t>−</a:t>
            </a:r>
            <a:r>
              <a:rPr sz="1100" spc="43">
                <a:solidFill>
                  <a:srgbClr val="000000"/>
                </a:solidFill>
                <a:latin typeface="Cambria Math"/>
                <a:cs typeface="Cambria Math"/>
              </a:rPr>
              <a:t>0.4</a:t>
            </a:r>
            <a:r>
              <a:rPr sz="1100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spc="-20" baseline="40909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5992571"/>
            <a:ext cx="88909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50" spc="8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4(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15327" y="5980501"/>
            <a:ext cx="244943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-20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07260" y="5961451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31085" y="5980501"/>
            <a:ext cx="1244314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36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112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spc="-20" baseline="36206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0.4</a:t>
            </a:r>
            <a:r>
              <a:rPr sz="1450" spc="1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86752" y="6085276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384170" y="6085276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402080" y="6133850"/>
            <a:ext cx="367772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24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3559" y="6419032"/>
            <a:ext cx="1178939" cy="52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FQRHD+Cambria Math"/>
                <a:cs typeface="TFQRHD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3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spc="-280" baseline="-22641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  <a:r>
              <a:rPr sz="1400" spc="-20" baseline="36206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  <a:r>
              <a:rPr sz="1400" spc="252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3559" y="7143567"/>
            <a:ext cx="2594295" cy="5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FQRHD+Cambria Math"/>
                <a:cs typeface="TFQRHD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1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baseline="36206">
                <a:solidFill>
                  <a:srgbClr val="000000"/>
                </a:solidFill>
                <a:latin typeface="TFQRHD+Cambria Math"/>
                <a:cs typeface="TFQRHD+Cambria Math"/>
              </a:rPr>
              <a:t>′</a:t>
            </a:r>
            <a:r>
              <a:rPr sz="1400" spc="532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3">
                <a:solidFill>
                  <a:srgbClr val="000000"/>
                </a:solidFill>
                <a:latin typeface="TFQRHD+Cambria Math"/>
                <a:cs typeface="TFQRHD+Cambria Math"/>
              </a:rPr>
              <a:t>푣</a:t>
            </a:r>
            <a:r>
              <a:rPr sz="1400" spc="-20" baseline="36206">
                <a:solidFill>
                  <a:srgbClr val="000000"/>
                </a:solidFill>
                <a:latin typeface="TFQRHD+Cambria Math"/>
                <a:cs typeface="TFQRHD+Cambria Math"/>
              </a:rPr>
              <a:t>′′</a:t>
            </a:r>
            <a:r>
              <a:rPr sz="1400" spc="328" baseline="36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72477" y="7254620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77594" y="724834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478280" y="724834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TFQRHD+Cambria Math"/>
                <a:cs typeface="TFQRHD+Cambria Math"/>
              </a:rPr>
              <a:t>푥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3559" y="8339192"/>
            <a:ext cx="463869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8">
                <a:solidFill>
                  <a:srgbClr val="7030A0"/>
                </a:solidFill>
                <a:latin typeface="Times New Roman"/>
                <a:cs typeface="Times New Roman"/>
              </a:rPr>
              <a:t>H.W/</a:t>
            </a:r>
            <a:r>
              <a:rPr sz="1450" b="1" spc="15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above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76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3671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442142"/>
            <a:ext cx="1236394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OBSRLE+Harlow Solid Italic,Italic"/>
                <a:cs typeface="OBSRLE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OBSRLE+Harlow Solid Italic,Italic"/>
                <a:cs typeface="OBSRLE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OBSRLE+Harlow Solid Italic,Italic"/>
                <a:cs typeface="OBSRLE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OBSRLE+Harlow Solid Italic,Italic"/>
                <a:cs typeface="OBSRLE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OBSRLE+Harlow Solid Italic,Italic"/>
                <a:cs typeface="OBSRLE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OBSRLE+Harlow Solid Italic,Italic"/>
                <a:cs typeface="OBSRLE+Harlow Solid Italic,Italic"/>
              </a:rPr>
              <a:t> </a:t>
            </a:r>
            <a:r>
              <a:rPr sz="1600" i="1" spc="15">
                <a:solidFill>
                  <a:srgbClr val="FF0000"/>
                </a:solidFill>
                <a:latin typeface="OBSRLE+Harlow Solid Italic,Italic"/>
                <a:cs typeface="OBSRLE+Harlow Solid Italic,Italic"/>
              </a:rPr>
              <a:t>(7)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8725" y="1353087"/>
            <a:ext cx="3263317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Thevenin’s</a:t>
            </a:r>
            <a:r>
              <a:rPr sz="2200" b="1" u="sng" spc="-12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Theorem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1184" y="2104128"/>
            <a:ext cx="735078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3">
                <a:solidFill>
                  <a:srgbClr val="009E70"/>
                </a:solidFill>
                <a:latin typeface="Times New Roman"/>
                <a:cs typeface="Times New Roman"/>
              </a:rPr>
              <a:t>Thevenin’s</a:t>
            </a:r>
            <a:r>
              <a:rPr sz="1450" b="1" spc="369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9E70"/>
                </a:solidFill>
                <a:latin typeface="Times New Roman"/>
                <a:cs typeface="Times New Roman"/>
              </a:rPr>
              <a:t>theorem</a:t>
            </a:r>
            <a:r>
              <a:rPr sz="1450" b="1" spc="281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  <a:r>
              <a:rPr sz="14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two-terminal</a:t>
            </a:r>
            <a:r>
              <a:rPr sz="145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laced</a:t>
            </a:r>
            <a:r>
              <a:rPr sz="145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1184" y="2313931"/>
            <a:ext cx="734094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ting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istor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53484" y="2402204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23076" y="2402204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1184" y="2513956"/>
            <a:ext cx="734023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open-circuit</a:t>
            </a:r>
            <a:r>
              <a:rPr sz="145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5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5327" y="2602229"/>
            <a:ext cx="304799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97171" y="2602229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1184" y="2714363"/>
            <a:ext cx="584591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turned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off.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3528993"/>
            <a:ext cx="3975836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30">
                <a:solidFill>
                  <a:srgbClr val="FF0000"/>
                </a:solidFill>
                <a:latin typeface="Arial"/>
                <a:cs typeface="Arial"/>
              </a:rPr>
              <a:t>How</a:t>
            </a:r>
            <a:r>
              <a:rPr sz="1450" b="1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3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50" b="1" u="sng" spc="1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15">
                <a:solidFill>
                  <a:srgbClr val="FF0000"/>
                </a:solidFill>
                <a:latin typeface="Arial"/>
                <a:cs typeface="Arial"/>
              </a:rPr>
              <a:t>find</a:t>
            </a:r>
            <a:r>
              <a:rPr sz="1450" b="1" u="sng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0">
                <a:solidFill>
                  <a:srgbClr val="FF0000"/>
                </a:solidFill>
                <a:latin typeface="Arial"/>
                <a:cs typeface="Arial"/>
              </a:rPr>
              <a:t>Thevenin's</a:t>
            </a:r>
            <a:r>
              <a:rPr sz="1450" b="1" u="sng" spc="-6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18">
                <a:solidFill>
                  <a:srgbClr val="FF0000"/>
                </a:solidFill>
                <a:latin typeface="Arial"/>
                <a:cs typeface="Arial"/>
              </a:rPr>
              <a:t>equivalent</a:t>
            </a:r>
            <a:r>
              <a:rPr sz="1450" b="1" u="sng" spc="-4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0">
                <a:solidFill>
                  <a:srgbClr val="FF0000"/>
                </a:solidFill>
                <a:latin typeface="Arial"/>
                <a:cs typeface="Arial"/>
              </a:rPr>
              <a:t>circuit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2477" y="3877429"/>
            <a:ext cx="7188206" cy="78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1)</a:t>
            </a:r>
            <a:r>
              <a:rPr sz="1450" spc="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Remove</a:t>
            </a:r>
            <a:r>
              <a:rPr sz="1450" spc="1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350" spc="164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minals</a:t>
            </a:r>
            <a:r>
              <a:rPr sz="1450" spc="25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i="1" spc="10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2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450" i="1" spc="1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redraw</a:t>
            </a:r>
            <a:r>
              <a:rPr sz="1450" spc="1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uit.</a:t>
            </a:r>
            <a:r>
              <a:rPr sz="1450" spc="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Ob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vio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ly,</a:t>
            </a:r>
          </a:p>
          <a:p>
            <a:pPr marL="228917" marR="0">
              <a:lnSpc>
                <a:spcPts val="1580"/>
              </a:lnSpc>
              <a:spcBef>
                <a:spcPts val="710"/>
              </a:spcBef>
              <a:spcAft>
                <a:spcPct val="0"/>
              </a:spcAft>
            </a:pP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minals</a:t>
            </a:r>
            <a:r>
              <a:rPr sz="145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become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 open-circuited.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2477" y="4487663"/>
            <a:ext cx="7199566" cy="782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2)</a:t>
            </a:r>
            <a:r>
              <a:rPr sz="1450" spc="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Calculat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open-circuit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ltage</a:t>
            </a:r>
            <a:r>
              <a:rPr sz="1450" spc="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oc</a:t>
            </a:r>
            <a:r>
              <a:rPr sz="1350" spc="-58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appears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across</a:t>
            </a:r>
            <a:r>
              <a:rPr sz="1450" spc="7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terminals</a:t>
            </a:r>
            <a:r>
              <a:rPr sz="1450" spc="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i="1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450" i="1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</a:p>
          <a:p>
            <a:pPr marL="228917" marR="0">
              <a:lnSpc>
                <a:spcPts val="1580"/>
              </a:lnSpc>
              <a:spcBef>
                <a:spcPts val="710"/>
              </a:spcBef>
              <a:spcAft>
                <a:spcPct val="0"/>
              </a:spcAft>
            </a:pP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they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are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open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20">
                <a:solidFill>
                  <a:srgbClr val="231F20"/>
                </a:solidFill>
                <a:latin typeface="Times New Roman"/>
                <a:cs typeface="Times New Roman"/>
              </a:rPr>
              <a:t>i.e.</a:t>
            </a:r>
            <a:r>
              <a:rPr sz="1450" i="1" spc="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spc="5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IJDTRJ+Times New Roman"/>
                <a:cs typeface="IJDTRJ+Times New Roman"/>
              </a:rPr>
              <a:t>removed.</a:t>
            </a:r>
            <a:r>
              <a:rPr sz="1450" spc="51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IJDTRJ+Times New Roman"/>
                <a:cs typeface="IJDTRJ+Times New Roman"/>
              </a:rPr>
              <a:t>It</a:t>
            </a:r>
            <a:r>
              <a:rPr sz="1450" spc="17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IJDTRJ+Times New Roman"/>
                <a:cs typeface="IJDTRJ+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IJDTRJ+Times New Roman"/>
                <a:cs typeface="IJDTRJ+Times New Roman"/>
              </a:rPr>
              <a:t>als</a:t>
            </a:r>
            <a:r>
              <a:rPr sz="1450" spc="-328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>
                <a:solidFill>
                  <a:srgbClr val="231F20"/>
                </a:solidFill>
                <a:latin typeface="IJDTRJ+Times New Roman"/>
                <a:cs typeface="IJDTRJ+Times New Roman"/>
              </a:rPr>
              <a:t>o</a:t>
            </a:r>
            <a:r>
              <a:rPr sz="1450" spc="-40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IJDTRJ+Times New Roman"/>
                <a:cs typeface="IJDTRJ+Times New Roman"/>
              </a:rPr>
              <a:t>called</a:t>
            </a:r>
            <a:r>
              <a:rPr sz="1450" spc="72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IJDTRJ+Times New Roman"/>
                <a:cs typeface="IJDTRJ+Times New Roman"/>
              </a:rPr>
              <a:t>‗Thevenin</a:t>
            </a:r>
            <a:r>
              <a:rPr sz="1450" spc="-10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IJDTRJ+Times New Roman"/>
                <a:cs typeface="IJDTRJ+Times New Roman"/>
              </a:rPr>
              <a:t>vo</a:t>
            </a:r>
            <a:r>
              <a:rPr sz="1450" spc="-264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IJDTRJ+Times New Roman"/>
                <a:cs typeface="IJDTRJ+Times New Roman"/>
              </a:rPr>
              <a:t>ltage‘</a:t>
            </a:r>
            <a:r>
              <a:rPr sz="1450" spc="85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>
                <a:solidFill>
                  <a:srgbClr val="231F20"/>
                </a:solidFill>
                <a:latin typeface="IJDTRJ+Times New Roman"/>
                <a:cs typeface="IJDTRJ+Times New Roman"/>
              </a:rPr>
              <a:t>V</a:t>
            </a:r>
            <a:r>
              <a:rPr sz="1450" spc="682">
                <a:solidFill>
                  <a:srgbClr val="231F20"/>
                </a:solidFill>
                <a:latin typeface="IJDTRJ+Times New Roman"/>
                <a:cs typeface="IJDTRJ+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22829" y="4880990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56426" y="4880990"/>
            <a:ext cx="305054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1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2477" y="5097771"/>
            <a:ext cx="7196842" cy="1415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3)</a:t>
            </a:r>
            <a:r>
              <a:rPr sz="1450" spc="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Compute</a:t>
            </a:r>
            <a:r>
              <a:rPr sz="1450" spc="3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istance</a:t>
            </a:r>
            <a:r>
              <a:rPr sz="1450" spc="3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5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whose</a:t>
            </a:r>
            <a:r>
              <a:rPr sz="1450" spc="3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network</a:t>
            </a:r>
            <a:r>
              <a:rPr sz="1450" spc="4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5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looked</a:t>
            </a:r>
            <a:r>
              <a:rPr sz="1450" spc="4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sz="1450" spc="4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3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sz="1450" spc="3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</a:p>
          <a:p>
            <a:pPr marL="228917" marR="0">
              <a:lnSpc>
                <a:spcPts val="1580"/>
              </a:lnSpc>
              <a:spcBef>
                <a:spcPts val="894"/>
              </a:spcBef>
              <a:spcAft>
                <a:spcPct val="0"/>
              </a:spcAft>
            </a:pP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terminals</a:t>
            </a:r>
            <a:r>
              <a:rPr sz="1450" spc="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after</a:t>
            </a:r>
            <a:r>
              <a:rPr sz="1450" spc="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sources</a:t>
            </a:r>
            <a:r>
              <a:rPr sz="145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450" spc="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sz="1450" spc="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removed</a:t>
            </a:r>
            <a:r>
              <a:rPr sz="1450" spc="22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lea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ing</a:t>
            </a:r>
            <a:r>
              <a:rPr sz="145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behind</a:t>
            </a:r>
            <a:r>
              <a:rPr sz="1450" spc="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sz="1450" spc="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internal</a:t>
            </a:r>
          </a:p>
          <a:p>
            <a:pPr marL="228917" marR="0">
              <a:lnSpc>
                <a:spcPts val="1580"/>
              </a:lnSpc>
              <a:spcBef>
                <a:spcPts val="822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231F20"/>
                </a:solidFill>
                <a:latin typeface="Times New Roman"/>
                <a:cs typeface="Times New Roman"/>
              </a:rPr>
              <a:t>(if</a:t>
            </a:r>
            <a:r>
              <a:rPr sz="1450" spc="1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any)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sources</a:t>
            </a:r>
            <a:r>
              <a:rPr sz="1450" spc="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replaced</a:t>
            </a:r>
            <a:r>
              <a:rPr sz="1450" spc="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open-circuit.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also</a:t>
            </a:r>
          </a:p>
          <a:p>
            <a:pPr marL="228917" marR="0">
              <a:lnSpc>
                <a:spcPts val="1580"/>
              </a:lnSpc>
              <a:spcBef>
                <a:spcPts val="821"/>
              </a:spcBef>
              <a:spcAft>
                <a:spcPct val="0"/>
              </a:spcAft>
            </a:pP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called</a:t>
            </a:r>
            <a:r>
              <a:rPr sz="1450" spc="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Thevenin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44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350" spc="27" baseline="-15517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72477" y="6327513"/>
            <a:ext cx="7197922" cy="796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4)</a:t>
            </a:r>
            <a:r>
              <a:rPr sz="1450" spc="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ent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ire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network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single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Thevenin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source,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whose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vo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ltag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spc="50" baseline="-15517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1350" spc="-159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7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oc</a:t>
            </a:r>
          </a:p>
          <a:p>
            <a:pPr marL="228917" marR="0">
              <a:lnSpc>
                <a:spcPts val="1580"/>
              </a:lnSpc>
              <a:spcBef>
                <a:spcPts val="710"/>
              </a:spcBef>
              <a:spcAft>
                <a:spcPct val="0"/>
              </a:spcAft>
            </a:pP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whose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internal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49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517">
                <a:solidFill>
                  <a:srgbClr val="231F20"/>
                </a:solidFill>
                <a:latin typeface="Times New Roman"/>
                <a:cs typeface="Times New Roman"/>
              </a:rPr>
              <a:t>Th.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72477" y="6937747"/>
            <a:ext cx="6183690" cy="805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5)</a:t>
            </a:r>
            <a:r>
              <a:rPr sz="1450" spc="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Connect</a:t>
            </a:r>
            <a:r>
              <a:rPr sz="145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350" spc="12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back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231F20"/>
                </a:solidFill>
                <a:latin typeface="Times New Roman"/>
                <a:cs typeface="Times New Roman"/>
              </a:rPr>
              <a:t>its</a:t>
            </a:r>
            <a:r>
              <a:rPr sz="1450" spc="1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terminals</a:t>
            </a:r>
            <a:r>
              <a:rPr sz="1450" spc="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where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231F20"/>
                </a:solidFill>
                <a:latin typeface="Times New Roman"/>
                <a:cs typeface="Times New Roman"/>
              </a:rPr>
              <a:t>was</a:t>
            </a:r>
            <a:r>
              <a:rPr sz="1450" spc="1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previously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removed.</a:t>
            </a:r>
          </a:p>
          <a:p>
            <a:pPr marL="0" marR="0">
              <a:lnSpc>
                <a:spcPts val="1580"/>
              </a:lnSpc>
              <a:spcBef>
                <a:spcPts val="736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6)</a:t>
            </a:r>
            <a:r>
              <a:rPr sz="1450" spc="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Finally,</a:t>
            </a:r>
            <a:r>
              <a:rPr sz="1450" spc="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calculat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f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lowing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through 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350" spc="15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equation,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78280" y="7563997"/>
            <a:ext cx="450065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-12">
                <a:solidFill>
                  <a:srgbClr val="000000"/>
                </a:solidFill>
                <a:latin typeface="DDKREJ+Cambria Math"/>
                <a:cs typeface="DDKREJ+Cambria Math"/>
              </a:rPr>
              <a:t>푉</a:t>
            </a:r>
            <a:r>
              <a:rPr sz="1400" spc="112" baseline="-27272">
                <a:solidFill>
                  <a:srgbClr val="000000"/>
                </a:solidFill>
                <a:latin typeface="DDKREJ+Cambria Math"/>
                <a:cs typeface="DDKREJ+Cambria Math"/>
              </a:rPr>
              <a:t>푇ℎ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69870" y="7563997"/>
            <a:ext cx="409570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-87">
                <a:solidFill>
                  <a:srgbClr val="000000"/>
                </a:solidFill>
                <a:latin typeface="DDKREJ+Cambria Math"/>
                <a:cs typeface="DDKREJ+Cambria Math"/>
              </a:rPr>
              <a:t>푉</a:t>
            </a:r>
            <a:r>
              <a:rPr sz="1400" spc="20" baseline="-27272">
                <a:solidFill>
                  <a:srgbClr val="000000"/>
                </a:solidFill>
                <a:latin typeface="DDKREJ+Cambria Math"/>
                <a:cs typeface="DDKREJ+Cambria Math"/>
              </a:rPr>
              <a:t>표푐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881501" y="7554946"/>
            <a:ext cx="828350" cy="677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803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62">
                <a:solidFill>
                  <a:srgbClr val="000000"/>
                </a:solidFill>
                <a:latin typeface="DDKREJ+Cambria Math"/>
                <a:cs typeface="DDKREJ+Cambria Math"/>
              </a:rPr>
              <a:t>푅</a:t>
            </a:r>
            <a:r>
              <a:rPr sz="1400" baseline="-25000">
                <a:solidFill>
                  <a:srgbClr val="000000"/>
                </a:solidFill>
                <a:latin typeface="DDKREJ+Cambria Math"/>
                <a:cs typeface="DDKREJ+Cambria Math"/>
              </a:rPr>
              <a:t>퐿</a:t>
            </a:r>
          </a:p>
          <a:p>
            <a:pPr marL="0" marR="0">
              <a:lnSpc>
                <a:spcPts val="1406"/>
              </a:lnSpc>
              <a:spcBef>
                <a:spcPts val="220"/>
              </a:spcBef>
              <a:spcAft>
                <a:spcPct val="0"/>
              </a:spcAft>
            </a:pPr>
            <a:r>
              <a:rPr sz="1200" spc="62">
                <a:solidFill>
                  <a:srgbClr val="000000"/>
                </a:solidFill>
                <a:latin typeface="DDKREJ+Cambria Math"/>
                <a:cs typeface="DDKREJ+Cambria Math"/>
              </a:rPr>
              <a:t>푅</a:t>
            </a:r>
            <a:r>
              <a:rPr sz="1400" spc="110" baseline="-25000">
                <a:solidFill>
                  <a:srgbClr val="000000"/>
                </a:solidFill>
                <a:latin typeface="DDKREJ+Cambria Math"/>
                <a:cs typeface="DDKREJ+Cambria Math"/>
              </a:rPr>
              <a:t>푇ℎ</a:t>
            </a:r>
            <a:r>
              <a:rPr sz="1400" spc="-236" baseline="-2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00" spc="4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00" spc="-15">
                <a:solidFill>
                  <a:srgbClr val="000000"/>
                </a:solidFill>
                <a:latin typeface="DDKREJ+Cambria Math"/>
                <a:cs typeface="DDKREJ+Cambria Math"/>
              </a:rPr>
              <a:t>푅</a:t>
            </a:r>
            <a:r>
              <a:rPr sz="1400" baseline="-25000">
                <a:solidFill>
                  <a:srgbClr val="000000"/>
                </a:solidFill>
                <a:latin typeface="DDKREJ+Cambria Math"/>
                <a:cs typeface="DDKREJ+Cambria Math"/>
              </a:rPr>
              <a:t>퐿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01394" y="7662282"/>
            <a:ext cx="497847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5715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45639" y="766228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65679" y="7662282"/>
            <a:ext cx="135141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10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39615" y="7651571"/>
            <a:ext cx="469115" cy="46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DDKREJ+Cambria Math"/>
                <a:cs typeface="DDKREJ+Cambria Math"/>
              </a:rPr>
              <a:t>푉</a:t>
            </a:r>
          </a:p>
          <a:p>
            <a:pPr marL="9525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37">
                <a:solidFill>
                  <a:srgbClr val="000000"/>
                </a:solidFill>
                <a:latin typeface="DDKREJ+Cambria Math"/>
                <a:cs typeface="DDKREJ+Cambria Math"/>
              </a:rPr>
              <a:t>푇ℎ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118485" y="7750555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500120" y="7750555"/>
            <a:ext cx="3650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9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15974" y="7792850"/>
            <a:ext cx="1553393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51">
                <a:solidFill>
                  <a:srgbClr val="000000"/>
                </a:solidFill>
                <a:latin typeface="DDKREJ+Cambria Math"/>
                <a:cs typeface="DDKREJ+Cambria Math"/>
              </a:rPr>
              <a:t>푅</a:t>
            </a:r>
            <a:r>
              <a:rPr sz="1400" spc="110" baseline="-27272">
                <a:solidFill>
                  <a:srgbClr val="000000"/>
                </a:solidFill>
                <a:latin typeface="DDKREJ+Cambria Math"/>
                <a:cs typeface="DDKREJ+Cambria Math"/>
              </a:rPr>
              <a:t>푇ℎ</a:t>
            </a:r>
            <a:r>
              <a:rPr sz="1400" spc="-236" baseline="-27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-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 spc="49">
                <a:solidFill>
                  <a:srgbClr val="000000"/>
                </a:solidFill>
                <a:latin typeface="DDKREJ+Cambria Math"/>
                <a:cs typeface="DDKREJ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DDKREJ+Cambria Math"/>
                <a:cs typeface="DDKREJ+Cambria Math"/>
              </a:rPr>
              <a:t>퐿</a:t>
            </a:r>
            <a:r>
              <a:rPr sz="1400" spc="1246" baseline="-27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51">
                <a:solidFill>
                  <a:srgbClr val="000000"/>
                </a:solidFill>
                <a:latin typeface="DDKREJ+Cambria Math"/>
                <a:cs typeface="DDKREJ+Cambria Math"/>
              </a:rPr>
              <a:t>푅</a:t>
            </a:r>
            <a:r>
              <a:rPr sz="1400" spc="110" baseline="-27272">
                <a:solidFill>
                  <a:srgbClr val="000000"/>
                </a:solidFill>
                <a:latin typeface="DDKREJ+Cambria Math"/>
                <a:cs typeface="DDKREJ+Cambria Math"/>
              </a:rPr>
              <a:t>푇ℎ</a:t>
            </a:r>
            <a:r>
              <a:rPr sz="1400" spc="-236" baseline="-27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-1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 spc="49">
                <a:solidFill>
                  <a:srgbClr val="000000"/>
                </a:solidFill>
                <a:latin typeface="DDKREJ+Cambria Math"/>
                <a:cs typeface="DDKREJ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DDKREJ+Cambria Math"/>
                <a:cs typeface="DDKREJ+Cambria Math"/>
              </a:rPr>
              <a:t>퐿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44244" y="9492670"/>
            <a:ext cx="65183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(7.1)</a:t>
            </a:r>
            <a:r>
              <a:rPr sz="1450">
                <a:solidFill>
                  <a:srgbClr val="00B050"/>
                </a:solidFill>
                <a:latin typeface="Times New Roman"/>
                <a:cs typeface="Times New Roman"/>
              </a:rPr>
              <a:t>:</a:t>
            </a:r>
            <a:r>
              <a:rPr sz="1450" spc="-8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load:</a:t>
            </a:r>
            <a:r>
              <a:rPr sz="145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original</a:t>
            </a:r>
            <a:r>
              <a:rPr sz="145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uit,</a:t>
            </a:r>
            <a:r>
              <a:rPr sz="145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77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55388"/>
            <a:ext cx="4873450" cy="495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30">
                <a:solidFill>
                  <a:srgbClr val="FF0000"/>
                </a:solidFill>
                <a:latin typeface="Arial"/>
                <a:cs typeface="Arial"/>
              </a:rPr>
              <a:t>How</a:t>
            </a:r>
            <a:r>
              <a:rPr sz="1450" b="1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3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50" b="1" u="sng" spc="1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15">
                <a:solidFill>
                  <a:srgbClr val="FF0000"/>
                </a:solidFill>
                <a:latin typeface="Arial"/>
                <a:cs typeface="Arial"/>
              </a:rPr>
              <a:t>find</a:t>
            </a:r>
            <a:r>
              <a:rPr sz="1450" b="1" u="sng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0">
                <a:solidFill>
                  <a:srgbClr val="FF0000"/>
                </a:solidFill>
                <a:latin typeface="Arial"/>
                <a:cs typeface="Arial"/>
              </a:rPr>
              <a:t>Thevenin's</a:t>
            </a:r>
            <a:r>
              <a:rPr sz="1450" b="1" u="sng" spc="-6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18">
                <a:solidFill>
                  <a:srgbClr val="FF0000"/>
                </a:solidFill>
                <a:latin typeface="Arial"/>
                <a:cs typeface="Arial"/>
              </a:rPr>
              <a:t>equivalent</a:t>
            </a:r>
            <a:r>
              <a:rPr sz="1450" b="1" u="sng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5">
                <a:solidFill>
                  <a:srgbClr val="FF0000"/>
                </a:solidFill>
                <a:latin typeface="Arial"/>
                <a:cs typeface="Arial"/>
              </a:rPr>
              <a:t>resistance</a:t>
            </a:r>
            <a:r>
              <a:rPr sz="1450" b="1" u="sng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44">
                <a:solidFill>
                  <a:srgbClr val="FF0000"/>
                </a:solidFill>
                <a:latin typeface="Arial"/>
                <a:cs typeface="Arial"/>
              </a:rPr>
              <a:t>(R</a:t>
            </a:r>
            <a:r>
              <a:rPr sz="1350" b="1" u="sng" spc="-23" baseline="-15517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1450" b="1" u="sng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713221"/>
            <a:ext cx="3761827" cy="11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92FF"/>
                </a:solidFill>
                <a:latin typeface="QDLEBH+MS Mincho"/>
                <a:cs typeface="QDLEBH+MS Mincho"/>
              </a:rPr>
              <a:t>■</a:t>
            </a:r>
            <a:r>
              <a:rPr sz="1200" spc="302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100" b="1">
                <a:solidFill>
                  <a:srgbClr val="0092FF"/>
                </a:solidFill>
                <a:latin typeface="Arial"/>
                <a:cs typeface="Arial"/>
              </a:rPr>
              <a:t>C</a:t>
            </a:r>
            <a:r>
              <a:rPr sz="1100" b="1" spc="-200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100" b="1" spc="-34">
                <a:solidFill>
                  <a:srgbClr val="0092FF"/>
                </a:solidFill>
                <a:latin typeface="Arial"/>
                <a:cs typeface="Arial"/>
              </a:rPr>
              <a:t>ASE</a:t>
            </a:r>
            <a:r>
              <a:rPr sz="1100" b="1" spc="119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0092FF"/>
                </a:solidFill>
                <a:latin typeface="Arial"/>
                <a:cs typeface="Arial"/>
              </a:rPr>
              <a:t>1</a:t>
            </a:r>
            <a:r>
              <a:rPr sz="1100" b="1" spc="63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450" b="1" spc="-38">
                <a:solidFill>
                  <a:srgbClr val="ED008D"/>
                </a:solidFill>
                <a:latin typeface="Times New Roman"/>
                <a:cs typeface="Times New Roman"/>
              </a:rPr>
              <a:t>If</a:t>
            </a:r>
            <a:r>
              <a:rPr sz="1450" b="1" spc="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the</a:t>
            </a:r>
            <a:r>
              <a:rPr sz="1450" b="1" spc="8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ne</a:t>
            </a:r>
            <a:r>
              <a:rPr sz="1450" b="1" spc="-3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twork</a:t>
            </a:r>
            <a:r>
              <a:rPr sz="1450" b="1" spc="7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52">
                <a:solidFill>
                  <a:srgbClr val="ED008D"/>
                </a:solidFill>
                <a:latin typeface="Times New Roman"/>
                <a:cs typeface="Times New Roman"/>
              </a:rPr>
              <a:t>has</a:t>
            </a:r>
            <a:r>
              <a:rPr sz="1450" b="1" spc="9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56">
                <a:solidFill>
                  <a:srgbClr val="ED008D"/>
                </a:solidFill>
                <a:latin typeface="Times New Roman"/>
                <a:cs typeface="Times New Roman"/>
              </a:rPr>
              <a:t>no</a:t>
            </a:r>
            <a:r>
              <a:rPr sz="1450" b="1" spc="9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dependent</a:t>
            </a:r>
          </a:p>
          <a:p>
            <a:pPr marL="0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b="1" spc="-11">
                <a:solidFill>
                  <a:srgbClr val="ED008D"/>
                </a:solidFill>
                <a:latin typeface="Times New Roman"/>
                <a:cs typeface="Times New Roman"/>
              </a:rPr>
              <a:t>sources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  <a:p>
            <a:pPr marL="0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65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364" baseline="-156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5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</a:p>
          <a:p>
            <a:pPr marL="0" marR="0">
              <a:lnSpc>
                <a:spcPts val="1580"/>
              </a:lnSpc>
              <a:spcBef>
                <a:spcPts val="133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looking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minals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b,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657213"/>
            <a:ext cx="15514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(7.2-b).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19601" y="2657213"/>
            <a:ext cx="2870886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(7.2)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:</a:t>
            </a:r>
            <a:r>
              <a:rPr sz="1450" b="1" spc="-8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i="1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1735708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900" spc="3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3238491"/>
            <a:ext cx="7462691" cy="87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92FF"/>
                </a:solidFill>
                <a:latin typeface="Times New Roman"/>
                <a:cs typeface="Times New Roman"/>
              </a:rPr>
              <a:t>■</a:t>
            </a:r>
            <a:r>
              <a:rPr sz="1450" spc="113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92FF"/>
                </a:solidFill>
                <a:latin typeface="Times New Roman"/>
                <a:cs typeface="Times New Roman"/>
              </a:rPr>
              <a:t>CASE</a:t>
            </a:r>
            <a:r>
              <a:rPr sz="1450" b="1" spc="50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92FF"/>
                </a:solidFill>
                <a:latin typeface="Times New Roman"/>
                <a:cs typeface="Times New Roman"/>
              </a:rPr>
              <a:t>2</a:t>
            </a:r>
            <a:r>
              <a:rPr sz="1450" b="1" spc="121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ED008D"/>
                </a:solidFill>
                <a:latin typeface="Times New Roman"/>
                <a:cs typeface="Times New Roman"/>
              </a:rPr>
              <a:t>If</a:t>
            </a:r>
            <a:r>
              <a:rPr sz="1450" b="1" spc="9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the</a:t>
            </a:r>
            <a:r>
              <a:rPr sz="1450" b="1" spc="1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66">
                <a:solidFill>
                  <a:srgbClr val="ED008D"/>
                </a:solidFill>
                <a:latin typeface="Times New Roman"/>
                <a:cs typeface="Times New Roman"/>
              </a:rPr>
              <a:t>ne</a:t>
            </a:r>
            <a:r>
              <a:rPr sz="1450" b="1" spc="-3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twork</a:t>
            </a:r>
            <a:r>
              <a:rPr sz="1450" b="1" spc="5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c</a:t>
            </a:r>
            <a:r>
              <a:rPr sz="1450" b="1" spc="-3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ontains</a:t>
            </a:r>
            <a:r>
              <a:rPr sz="1450" b="1" spc="14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ED008D"/>
                </a:solidFill>
                <a:latin typeface="Times New Roman"/>
                <a:cs typeface="Times New Roman"/>
              </a:rPr>
              <a:t>both</a:t>
            </a:r>
            <a:r>
              <a:rPr sz="1450" b="1" spc="5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dependent</a:t>
            </a:r>
            <a:r>
              <a:rPr sz="1450" b="1" spc="7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and</a:t>
            </a:r>
            <a:r>
              <a:rPr sz="1450" b="1" spc="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independent</a:t>
            </a:r>
            <a:r>
              <a:rPr sz="1450" b="1" spc="8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sources,</a:t>
            </a:r>
            <a:r>
              <a:rPr sz="1450" b="1" spc="22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uperpos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ion,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turned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controlled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variables.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3848854"/>
            <a:ext cx="74435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result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89479" y="3937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11605" y="4009199"/>
            <a:ext cx="32620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VFCFDH+Cambria Math"/>
                <a:cs typeface="VFCFDH+Cambria Math"/>
              </a:rPr>
              <a:t>푣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97330" y="4074451"/>
            <a:ext cx="2710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VFCFDH+Cambria Math"/>
                <a:cs typeface="VFCFDH+Cambria Math"/>
              </a:rPr>
              <a:t>표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559" y="4134857"/>
            <a:ext cx="109379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59635" y="4134857"/>
            <a:ext cx="61818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(7.3-a).</a:t>
            </a:r>
            <a:r>
              <a:rPr sz="1450" b="1" spc="12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Altern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iv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ly,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5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insert</a:t>
            </a:r>
            <a:r>
              <a:rPr sz="145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21130" y="4256849"/>
            <a:ext cx="289438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VFCFDH+Cambria Math"/>
                <a:cs typeface="VFCFDH+Cambria Math"/>
              </a:rPr>
              <a:t>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78280" y="4322101"/>
            <a:ext cx="2710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VFCFDH+Cambria Math"/>
                <a:cs typeface="VFCFDH+Cambria Math"/>
              </a:rPr>
              <a:t>표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4449563"/>
            <a:ext cx="74656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minals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a-b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(7.3-b)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Aga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0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1184" y="45378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46470" y="45378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752208" y="4537836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4619180"/>
            <a:ext cx="375837" cy="440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VFCFDH+Cambria Math"/>
                <a:cs typeface="VFCFDH+Cambria Math"/>
              </a:rPr>
              <a:t>푣</a:t>
            </a:r>
          </a:p>
          <a:p>
            <a:pPr marL="85725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VFCFDH+Cambria Math"/>
                <a:cs typeface="VFCFDH+Cambria Math"/>
              </a:rPr>
              <a:t>표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4852" y="4745092"/>
            <a:ext cx="724803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45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approaches</a:t>
            </a:r>
            <a:r>
              <a:rPr sz="145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4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result.</a:t>
            </a:r>
            <a:r>
              <a:rPr sz="145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her</a:t>
            </a:r>
            <a:r>
              <a:rPr sz="14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approach</a:t>
            </a:r>
            <a:r>
              <a:rPr sz="145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2609" y="4867084"/>
            <a:ext cx="289438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VFCFDH+Cambria Math"/>
                <a:cs typeface="VFCFDH+Cambria Math"/>
              </a:rPr>
              <a:t>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19759" y="4932336"/>
            <a:ext cx="2710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VFCFDH+Cambria Math"/>
                <a:cs typeface="VFCFDH+Cambria Math"/>
              </a:rPr>
              <a:t>표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5059417"/>
            <a:ext cx="745908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lue</a:t>
            </a:r>
            <a:r>
              <a:rPr sz="145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le,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=1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9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=1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even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65095" y="51479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622550" y="51479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749546" y="51479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41009" y="51479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559" y="5259696"/>
            <a:ext cx="22954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unspecified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84145" y="53479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536825" y="53479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554480" y="6975847"/>
            <a:ext cx="5123272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(7.3):</a:t>
            </a:r>
            <a:r>
              <a:rPr sz="1450" b="1" spc="-6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7481054"/>
            <a:ext cx="6702719" cy="687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takes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value.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case,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</a:p>
          <a:p>
            <a:pPr marL="47625" marR="0">
              <a:lnSpc>
                <a:spcPts val="1651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VFCFDH+Cambria Math"/>
                <a:cs typeface="VFCFDH+Cambria Math"/>
              </a:rPr>
              <a:t>−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iR</a:t>
            </a:r>
            <a:r>
              <a:rPr sz="1450" i="1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implies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upplying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8310364"/>
            <a:ext cx="7447595" cy="1287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Alternative</a:t>
            </a:r>
            <a:r>
              <a:rPr sz="1450" b="1" spc="7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ED008D"/>
                </a:solidFill>
                <a:latin typeface="Times New Roman"/>
                <a:cs typeface="Times New Roman"/>
              </a:rPr>
              <a:t>method</a:t>
            </a:r>
            <a:r>
              <a:rPr sz="1450" b="1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r>
              <a:rPr sz="1450" b="1" spc="-9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his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lied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doesn't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uits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sources)</a:t>
            </a:r>
          </a:p>
          <a:p>
            <a:pPr marL="47625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46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  <a:r>
              <a:rPr sz="1450" b="1" spc="-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open-circuit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15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000" i="1" spc="50" baseline="-10344">
                <a:solidFill>
                  <a:srgbClr val="231F20"/>
                </a:solidFill>
                <a:latin typeface="Times New Roman"/>
                <a:cs typeface="Times New Roman"/>
              </a:rPr>
              <a:t>oc</a:t>
            </a:r>
            <a:r>
              <a:rPr sz="1000" i="1" spc="11" baseline="-103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determined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usual</a:t>
            </a:r>
            <a:r>
              <a:rPr sz="145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the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sources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activated.</a:t>
            </a:r>
          </a:p>
          <a:p>
            <a:pPr marL="47625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10">
                <a:solidFill>
                  <a:srgbClr val="ED008D"/>
                </a:solidFill>
                <a:latin typeface="Times New Roman"/>
                <a:cs typeface="Times New Roman"/>
              </a:rPr>
              <a:t>ii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short-circuit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applied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across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terminals</a:t>
            </a:r>
            <a:r>
              <a:rPr sz="1450" spc="1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i="1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450" i="1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value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short-circuit</a:t>
            </a:r>
          </a:p>
          <a:p>
            <a:pPr marL="267017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000" i="1" spc="46" baseline="-10344">
                <a:solidFill>
                  <a:srgbClr val="231F20"/>
                </a:solidFill>
                <a:latin typeface="Times New Roman"/>
                <a:cs typeface="Times New Roman"/>
              </a:rPr>
              <a:t>sc</a:t>
            </a:r>
            <a:r>
              <a:rPr sz="1000" i="1" spc="14" baseline="-103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found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ual.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746629" y="9318121"/>
            <a:ext cx="380995" cy="3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650" spc="-87" baseline="31578">
                <a:solidFill>
                  <a:srgbClr val="000000"/>
                </a:solidFill>
                <a:latin typeface="VFCFDH+Cambria Math"/>
                <a:cs typeface="VFCFDH+Cambria Math"/>
              </a:rPr>
              <a:t>푉</a:t>
            </a:r>
            <a:r>
              <a:rPr sz="950" spc="20">
                <a:solidFill>
                  <a:srgbClr val="000000"/>
                </a:solidFill>
                <a:latin typeface="VFCFDH+Cambria Math"/>
                <a:cs typeface="VFCFDH+Cambria Math"/>
              </a:rPr>
              <a:t>표푐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91184" y="9416153"/>
            <a:ext cx="677288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iii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Thevenin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istance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15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000" i="1" spc="14" baseline="-10516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1000" i="1" spc="11" baseline="-105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6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procedure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adopted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for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Norton‘s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765679" y="9547038"/>
            <a:ext cx="342514" cy="3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650" spc="25" baseline="31578">
                <a:solidFill>
                  <a:srgbClr val="000000"/>
                </a:solidFill>
                <a:latin typeface="VFCFDH+Cambria Math"/>
                <a:cs typeface="VFCFDH+Cambria Math"/>
              </a:rPr>
              <a:t>ꢀ</a:t>
            </a:r>
            <a:r>
              <a:rPr sz="950" spc="10">
                <a:solidFill>
                  <a:srgbClr val="000000"/>
                </a:solidFill>
                <a:latin typeface="VFCFDH+Cambria Math"/>
                <a:cs typeface="VFCFDH+Cambria Math"/>
              </a:rPr>
              <a:t>푠푐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06144" y="9702220"/>
            <a:ext cx="9155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theorem.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78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4483859" cy="1106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60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8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50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Thevenin‘s</a:t>
            </a:r>
            <a:r>
              <a:rPr sz="1450" spc="6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theorem,</a:t>
            </a:r>
            <a:r>
              <a:rPr sz="145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45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ft</a:t>
            </a:r>
            <a:r>
              <a:rPr sz="145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147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2477" y="2322040"/>
            <a:ext cx="4216746" cy="70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Remove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required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228917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(the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RL=1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40325" y="2552438"/>
            <a:ext cx="116654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(7.4</a:t>
            </a:r>
            <a:r>
              <a:rPr sz="1450" b="1" spc="-3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2477" y="3256125"/>
            <a:ext cx="4227592" cy="1193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72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140" baseline="-15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turn-off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</a:p>
          <a:p>
            <a:pPr marL="228917" marR="0">
              <a:lnSpc>
                <a:spcPts val="1580"/>
              </a:lnSpc>
              <a:spcBef>
                <a:spcPts val="133"/>
              </a:spcBef>
              <a:spcAft>
                <a:spcPct val="0"/>
              </a:spcAft>
            </a:pP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i.e.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(replace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sources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S.C.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</a:p>
          <a:p>
            <a:pPr marL="228917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O.S.)</a:t>
            </a:r>
            <a:r>
              <a:rPr sz="145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</a:p>
          <a:p>
            <a:pPr marL="228917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17089" y="4313050"/>
            <a:ext cx="565267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12</a:t>
            </a:r>
            <a:r>
              <a:rPr sz="1100" spc="-9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 spc="20">
                <a:solidFill>
                  <a:srgbClr val="000000"/>
                </a:solidFill>
                <a:latin typeface="Cambria Math"/>
                <a:cs typeface="Cambria Math"/>
              </a:rPr>
              <a:t>×4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6144" y="4391227"/>
            <a:ext cx="1301549" cy="511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969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7">
                <a:solidFill>
                  <a:srgbClr val="000000"/>
                </a:solidFill>
                <a:latin typeface="FBEBHN+Cambria Math"/>
                <a:cs typeface="FBEBHN+Cambria Math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8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(6+6)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74214" y="4411463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27300" y="4411463"/>
            <a:ext cx="6393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3Ω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30800" y="4411463"/>
            <a:ext cx="11760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(7.5)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17089" y="4542031"/>
            <a:ext cx="565267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12</a:t>
            </a:r>
            <a:r>
              <a:rPr sz="1100" spc="-9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2477" y="5067526"/>
            <a:ext cx="7174453" cy="492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50" baseline="-15655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2" baseline="-156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discussed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01394" y="5316846"/>
            <a:ext cx="19236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b,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i.e.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450" spc="8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36114" y="5405119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13000" y="5405119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01394" y="5679177"/>
            <a:ext cx="171967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b="1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b="1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0000"/>
                </a:solidFill>
                <a:latin typeface="Times New Roman"/>
                <a:cs typeface="Times New Roman"/>
              </a:rPr>
              <a:t>analysis,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01394" y="6038835"/>
            <a:ext cx="121550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01394" y="6382355"/>
            <a:ext cx="703764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150">
                <a:solidFill>
                  <a:srgbClr val="000000"/>
                </a:solidFill>
                <a:latin typeface="FBEBHN+Cambria Math"/>
                <a:cs typeface="FBEBHN+Cambria Math"/>
              </a:rPr>
              <a:t>푉</a:t>
            </a:r>
            <a:r>
              <a:rPr sz="1400" baseline="-25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00" spc="-157" baseline="-25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00">
                <a:solidFill>
                  <a:srgbClr val="000000"/>
                </a:solidFill>
                <a:latin typeface="FBEBHN+Cambria Math"/>
                <a:cs typeface="FBEBHN+Cambria Math"/>
              </a:rPr>
              <a:t>−</a:t>
            </a:r>
            <a:r>
              <a:rPr sz="1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0">
                <a:solidFill>
                  <a:srgbClr val="000000"/>
                </a:solidFill>
                <a:latin typeface="Cambria Math"/>
                <a:cs typeface="Cambria Math"/>
              </a:rPr>
              <a:t>18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78989" y="6382355"/>
            <a:ext cx="654985" cy="415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148">
                <a:solidFill>
                  <a:srgbClr val="000000"/>
                </a:solidFill>
                <a:latin typeface="FBEBHN+Cambria Math"/>
                <a:cs typeface="FBEBHN+Cambria Math"/>
              </a:rPr>
              <a:t>푉</a:t>
            </a:r>
            <a:r>
              <a:rPr sz="1400" baseline="-25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00" spc="-159" baseline="-25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00">
                <a:solidFill>
                  <a:srgbClr val="000000"/>
                </a:solidFill>
                <a:latin typeface="FBEBHN+Cambria Math"/>
                <a:cs typeface="FBEBHN+Cambria Math"/>
              </a:rPr>
              <a:t>−</a:t>
            </a:r>
            <a:r>
              <a:rPr sz="1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FBEBHN+Cambria Math"/>
                <a:cs typeface="FBEBHN+Cambria Math"/>
              </a:rPr>
              <a:t>푉</a:t>
            </a:r>
          </a:p>
          <a:p>
            <a:pPr marL="381635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35430" y="6442524"/>
            <a:ext cx="781102" cy="590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750" spc="-28">
                <a:solidFill>
                  <a:srgbClr val="000000"/>
                </a:solidFill>
                <a:latin typeface="FBEBHN+Cambria Math"/>
                <a:cs typeface="FBEBHN+Cambria Math"/>
              </a:rPr>
              <a:t>−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7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84450" y="6489438"/>
            <a:ext cx="5189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92700" y="6489438"/>
            <a:ext cx="116628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(7.6</a:t>
            </a:r>
            <a:r>
              <a:rPr sz="1450" b="1" spc="-33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92212" y="6620733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60345" y="6620733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01394" y="6928934"/>
            <a:ext cx="1328282" cy="54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2V</a:t>
            </a:r>
            <a:r>
              <a:rPr sz="145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FBEBHN+Cambria Math"/>
                <a:cs typeface="FBEBHN+Cambria Math"/>
              </a:rPr>
              <a:t>−</a:t>
            </a:r>
            <a:r>
              <a:rPr sz="100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79820" y="6975847"/>
            <a:ext cx="756378" cy="1782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0" marR="0">
              <a:lnSpc>
                <a:spcPts val="1580"/>
              </a:lnSpc>
              <a:spcBef>
                <a:spcPts val="8702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11262" y="70641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11630" y="70641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01394" y="7354682"/>
            <a:ext cx="1217908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1394" y="7698075"/>
            <a:ext cx="628978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150">
                <a:solidFill>
                  <a:srgbClr val="000000"/>
                </a:solidFill>
                <a:latin typeface="FBEBHN+Cambria Math"/>
                <a:cs typeface="FBEBHN+Cambria Math"/>
              </a:rPr>
              <a:t>푉</a:t>
            </a:r>
            <a:r>
              <a:rPr sz="1400" baseline="-25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400" spc="-157" baseline="-25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00">
                <a:solidFill>
                  <a:srgbClr val="000000"/>
                </a:solidFill>
                <a:latin typeface="FBEBHN+Cambria Math"/>
                <a:cs typeface="FBEBHN+Cambria Math"/>
              </a:rPr>
              <a:t>−</a:t>
            </a:r>
            <a:r>
              <a:rPr sz="1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FBEBHN+Cambria Math"/>
                <a:cs typeface="FBEBHN+Cambria Math"/>
              </a:rPr>
              <a:t>푉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83460" y="7698075"/>
            <a:ext cx="357488" cy="629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FBEBHN+Cambria Math"/>
                <a:cs typeface="FBEBHN+Cambria Math"/>
              </a:rPr>
              <a:t>푉</a:t>
            </a:r>
          </a:p>
          <a:p>
            <a:pPr marL="7620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38100" marR="0">
              <a:lnSpc>
                <a:spcPts val="1406"/>
              </a:lnSpc>
              <a:spcBef>
                <a:spcPts val="268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82649" y="7763326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73530" y="7771206"/>
            <a:ext cx="457104" cy="57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3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93264" y="7805157"/>
            <a:ext cx="5189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82687" y="7936200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01394" y="8234875"/>
            <a:ext cx="1328255" cy="54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2V</a:t>
            </a:r>
            <a:r>
              <a:rPr sz="145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FBEBHN+Cambria Math"/>
                <a:cs typeface="FBEBHN+Cambria Math"/>
              </a:rPr>
              <a:t>−</a:t>
            </a:r>
            <a:r>
              <a:rPr sz="100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5V</a:t>
            </a:r>
            <a:r>
              <a:rPr sz="145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211262" y="83700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697735" y="83700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01394" y="8663042"/>
            <a:ext cx="245972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01394" y="9025373"/>
            <a:ext cx="1140303" cy="386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2200" spc="-72" baseline="250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9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250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2200" spc="-168" baseline="2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2500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2200" spc="-225" baseline="2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250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200" spc="-248" baseline="2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250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2200" spc="-170" baseline="2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250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964689" y="9113646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79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725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2019-10-29T09:34:52Z</dcterms:modified>
</cp:coreProperties>
</file>